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96" r:id="rId7"/>
    <p:sldId id="297" r:id="rId8"/>
    <p:sldId id="294" r:id="rId9"/>
    <p:sldId id="295" r:id="rId10"/>
    <p:sldId id="290" r:id="rId11"/>
    <p:sldId id="291" r:id="rId12"/>
    <p:sldId id="292" r:id="rId13"/>
    <p:sldId id="293" r:id="rId14"/>
    <p:sldId id="287" r:id="rId15"/>
    <p:sldId id="288" r:id="rId16"/>
    <p:sldId id="289" r:id="rId17"/>
    <p:sldId id="284" r:id="rId18"/>
    <p:sldId id="285" r:id="rId19"/>
    <p:sldId id="286" r:id="rId20"/>
    <p:sldId id="271" r:id="rId21"/>
    <p:sldId id="282" r:id="rId22"/>
    <p:sldId id="283" r:id="rId23"/>
    <p:sldId id="261" r:id="rId24"/>
    <p:sldId id="263" r:id="rId25"/>
    <p:sldId id="270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1" r:id="rId35"/>
    <p:sldId id="269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96A05EC-844D-4011-A20C-6B89E40E6D08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3E45AB-63AC-46DA-B662-DBF416BD4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20.xml"/><Relationship Id="rId7" Type="http://schemas.openxmlformats.org/officeDocument/2006/relationships/slide" Target="slide8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14.xml"/><Relationship Id="rId4" Type="http://schemas.openxmlformats.org/officeDocument/2006/relationships/slide" Target="slide17.xml"/><Relationship Id="rId9" Type="http://schemas.openxmlformats.org/officeDocument/2006/relationships/slide" Target="slide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slide" Target="slide5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slide" Target="slide5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2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slide" Target="slide5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slide" Target="slide5.xm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Русские народные орнаменты и </a:t>
            </a:r>
            <a:r>
              <a:rPr lang="ru-RU" b="1" dirty="0" smtClean="0"/>
              <a:t>     росписи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2438400" cy="33223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6372"/>
          <a:stretch/>
        </p:blipFill>
        <p:spPr>
          <a:xfrm>
            <a:off x="5662489" y="1052736"/>
            <a:ext cx="2293887" cy="29664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316" y="1610289"/>
            <a:ext cx="2114772" cy="2348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84" y="4293096"/>
            <a:ext cx="1584176" cy="22357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608" y="4259912"/>
            <a:ext cx="1730776" cy="22689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3" r="-4013"/>
          <a:stretch/>
        </p:blipFill>
        <p:spPr>
          <a:xfrm>
            <a:off x="2494819" y="4259912"/>
            <a:ext cx="1826291" cy="22357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36351" y="4567003"/>
            <a:ext cx="2268916" cy="162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680" y="377270"/>
            <a:ext cx="7467600" cy="850106"/>
          </a:xfrm>
        </p:spPr>
        <p:txBody>
          <a:bodyPr/>
          <a:lstStyle/>
          <a:p>
            <a:pPr algn="ctr"/>
            <a:r>
              <a:rPr lang="ru-RU" b="1" dirty="0"/>
              <a:t>Дорогие ребята!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219256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dirty="0" smtClean="0"/>
              <a:t>Давайте окунемся с вами в мир народных узоров, ярких красок и красоты!</a:t>
            </a:r>
          </a:p>
          <a:p>
            <a:pPr marL="0" indent="0" algn="ctr">
              <a:buNone/>
            </a:pPr>
            <a:endParaRPr lang="ru-RU" sz="3000" dirty="0" smtClean="0"/>
          </a:p>
          <a:p>
            <a:pPr marL="0" indent="0" algn="ctr">
              <a:buNone/>
            </a:pPr>
            <a:r>
              <a:rPr lang="ru-RU" sz="3000" dirty="0" smtClean="0"/>
              <a:t>Сегодня мы вместе с вами увидим различные русские народные орнаменты, найдем их сходства и различия, а также попробуем сами нарисовать понравившийся нам узор.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1" t="18222" r="34697" b="49778"/>
          <a:stretch/>
        </p:blipFill>
        <p:spPr>
          <a:xfrm>
            <a:off x="7038136" y="317064"/>
            <a:ext cx="1296144" cy="132372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8" t="32889" r="7336" b="33333"/>
          <a:stretch/>
        </p:blipFill>
        <p:spPr>
          <a:xfrm>
            <a:off x="611560" y="377270"/>
            <a:ext cx="1057571" cy="11475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604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" r="3433"/>
          <a:stretch/>
        </p:blipFill>
        <p:spPr>
          <a:xfrm rot="1008007">
            <a:off x="1279839" y="1035839"/>
            <a:ext cx="6806497" cy="463280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980728"/>
            <a:ext cx="7467600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 smtClean="0"/>
          </a:p>
          <a:p>
            <a:pPr marL="0" indent="0" algn="ctr">
              <a:buNone/>
            </a:pPr>
            <a:endParaRPr lang="ru-RU" sz="6000" dirty="0"/>
          </a:p>
          <a:p>
            <a:pPr marL="0" indent="0" algn="ctr">
              <a:buNone/>
            </a:pPr>
            <a:r>
              <a:rPr lang="ru-RU" sz="6000" dirty="0" smtClean="0"/>
              <a:t>Приступим!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0205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19256" cy="60692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Русских народных орнаментов и росписей существует большое множество. </a:t>
            </a:r>
          </a:p>
          <a:p>
            <a:pPr marL="0" indent="0" algn="ctr">
              <a:buNone/>
            </a:pPr>
            <a:r>
              <a:rPr lang="ru-RU" dirty="0" smtClean="0"/>
              <a:t>На некоторые из них мы с вами сейчас посмотрим.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r>
              <a:rPr lang="ru-RU" b="1" dirty="0" smtClean="0">
                <a:hlinkClick r:id="rId2" action="ppaction://hlinksldjump"/>
              </a:rPr>
              <a:t>Гжельевская роспись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3" action="ppaction://hlinksldjump"/>
              </a:rPr>
              <a:t>Хохломская роспись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4" action="ppaction://hlinksldjump"/>
              </a:rPr>
              <a:t>Жостовская роспись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5" action="ppaction://hlinksldjump"/>
              </a:rPr>
              <a:t>Городецкая роспись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6" action="ppaction://hlinksldjump"/>
              </a:rPr>
              <a:t>Павлопосадские узоры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7" action="ppaction://hlinksldjump"/>
              </a:rPr>
              <a:t>Мезенская роспись</a:t>
            </a:r>
            <a:endParaRPr lang="ru-RU" b="1" dirty="0" smtClean="0"/>
          </a:p>
          <a:p>
            <a:pPr algn="ctr"/>
            <a:r>
              <a:rPr lang="ru-RU" b="1" dirty="0" smtClean="0">
                <a:hlinkClick r:id="rId8" action="ppaction://hlinksldjump"/>
              </a:rPr>
              <a:t>Пермогорская роспись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60932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9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40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/>
              <a:t>Пермогорская </a:t>
            </a:r>
            <a:r>
              <a:rPr lang="ru-RU" dirty="0" smtClean="0"/>
              <a:t>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5915000" cy="54932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/>
              <a:t>Пермогорье</a:t>
            </a:r>
            <a:r>
              <a:rPr lang="ru-RU" dirty="0"/>
              <a:t> - это пристань на </a:t>
            </a:r>
            <a:r>
              <a:rPr lang="ru-RU" dirty="0" smtClean="0"/>
              <a:t>берегу </a:t>
            </a:r>
            <a:r>
              <a:rPr lang="ru-RU" dirty="0"/>
              <a:t>Северной </a:t>
            </a:r>
            <a:r>
              <a:rPr lang="ru-RU" dirty="0" smtClean="0"/>
              <a:t>Двины. Рядом - деревни </a:t>
            </a:r>
            <a:r>
              <a:rPr lang="ru-RU" dirty="0" err="1" smtClean="0"/>
              <a:t>Помазкино</a:t>
            </a:r>
            <a:r>
              <a:rPr lang="ru-RU" dirty="0" smtClean="0"/>
              <a:t>, </a:t>
            </a:r>
            <a:r>
              <a:rPr lang="ru-RU" dirty="0" err="1" smtClean="0"/>
              <a:t>Грединская</a:t>
            </a:r>
            <a:r>
              <a:rPr lang="ru-RU" dirty="0" smtClean="0"/>
              <a:t>, Черепаново. </a:t>
            </a:r>
            <a:r>
              <a:rPr lang="ru-RU" dirty="0"/>
              <a:t>Эти </a:t>
            </a:r>
            <a:r>
              <a:rPr lang="ru-RU" dirty="0" smtClean="0"/>
              <a:t>деревни, объединённые </a:t>
            </a:r>
            <a:r>
              <a:rPr lang="ru-RU" dirty="0"/>
              <a:t>общим названием Мокрая </a:t>
            </a:r>
            <a:r>
              <a:rPr lang="ru-RU" dirty="0" err="1"/>
              <a:t>Евдома</a:t>
            </a:r>
            <a:r>
              <a:rPr lang="ru-RU" dirty="0"/>
              <a:t>, и являлись центром </a:t>
            </a:r>
            <a:r>
              <a:rPr lang="ru-RU" dirty="0" err="1"/>
              <a:t>пермогорской</a:t>
            </a:r>
            <a:r>
              <a:rPr lang="ru-RU" dirty="0"/>
              <a:t> росписи. Возникла она, вероятнее всего, в XVIII веке на основе росписей Великого </a:t>
            </a:r>
            <a:r>
              <a:rPr lang="ru-RU" dirty="0" smtClean="0"/>
              <a:t>Устюга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Техника </a:t>
            </a:r>
            <a:r>
              <a:rPr lang="ru-RU" dirty="0"/>
              <a:t>исполнения </a:t>
            </a:r>
            <a:r>
              <a:rPr lang="ru-RU" dirty="0" err="1"/>
              <a:t>Пермогорской</a:t>
            </a:r>
            <a:r>
              <a:rPr lang="ru-RU" dirty="0"/>
              <a:t> росписи, ее колорит, принципы построение композиции, сюжеты - все это указывает на непосредственную связь с древнерусскими книжными </a:t>
            </a:r>
            <a:r>
              <a:rPr lang="ru-RU" dirty="0" smtClean="0"/>
              <a:t>миниатюрами.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098" y="980728"/>
            <a:ext cx="2134677" cy="20162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962" y="3356992"/>
            <a:ext cx="2135813" cy="21051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2160" y="6093296"/>
            <a:ext cx="252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используется пермогорская </a:t>
            </a:r>
            <a:r>
              <a:rPr lang="ru-RU" dirty="0"/>
              <a:t>роспись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32474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Пермогородская роспись также служит украшением не только посуды, мебели, домов, но и книг.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852936"/>
            <a:ext cx="4025471" cy="3147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70584"/>
            <a:ext cx="2831736" cy="3712192"/>
          </a:xfrm>
          <a:prstGeom prst="rect">
            <a:avLst/>
          </a:prstGeom>
        </p:spPr>
      </p:pic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40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/>
              <a:t>Мезенская </a:t>
            </a:r>
            <a:r>
              <a:rPr lang="ru-RU" dirty="0" smtClean="0"/>
              <a:t>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3682752" cy="5565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В этой росписи много загадочного. До сих пор не прекращаются споры откуда пошел мезенский феномен. Ритм и чередование красок до крайности просты, но значительны. Используется всего два цвета. Красный олицетворяет жизнь, огонь, кровь, радость. Черный — земля, космос, смерть, печаль.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31032"/>
            <a:ext cx="3312368" cy="31900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5881" r="5561" b="16084"/>
          <a:stretch/>
        </p:blipFill>
        <p:spPr>
          <a:xfrm>
            <a:off x="4693920" y="4343400"/>
            <a:ext cx="3334464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736" y="6021288"/>
            <a:ext cx="1944216" cy="379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8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используется мезенская </a:t>
            </a:r>
            <a:r>
              <a:rPr lang="ru-RU" dirty="0"/>
              <a:t>роспись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9647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Мезенская роспись используется на:</a:t>
            </a:r>
          </a:p>
          <a:p>
            <a:pPr marL="0" indent="0" algn="r">
              <a:buNone/>
            </a:pPr>
            <a:r>
              <a:rPr lang="ru-RU" dirty="0" smtClean="0"/>
              <a:t>Посуде, шкатулках, фасадах домов и мебели.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492895"/>
            <a:ext cx="2888364" cy="24751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613204"/>
            <a:ext cx="4635790" cy="3264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6" y="5085184"/>
            <a:ext cx="2897112" cy="1125045"/>
          </a:xfrm>
          <a:prstGeom prst="rect">
            <a:avLst/>
          </a:prstGeom>
        </p:spPr>
      </p:pic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Назад к орнаментам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04664"/>
            <a:ext cx="1179406" cy="157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dirty="0"/>
              <a:t>Павлопосадские </a:t>
            </a:r>
            <a:r>
              <a:rPr lang="ru-RU" dirty="0" smtClean="0"/>
              <a:t>узоры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5915000" cy="54212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История платочного предприятия насчитывает больше двух столетий. Но </a:t>
            </a:r>
            <a:r>
              <a:rPr lang="ru-RU" dirty="0" smtClean="0"/>
              <a:t>павловопосадские </a:t>
            </a:r>
            <a:r>
              <a:rPr lang="ru-RU" dirty="0"/>
              <a:t>платки и шали здесь стали выпускать не сразу. Их производство было налажено купцами Я. И. Лабзиным и В. И. Грязновым в </a:t>
            </a:r>
            <a:r>
              <a:rPr lang="ru-RU" dirty="0" smtClean="0"/>
              <a:t>60-х годах </a:t>
            </a:r>
            <a:r>
              <a:rPr lang="ru-RU" dirty="0"/>
              <a:t>XIX </a:t>
            </a:r>
            <a:r>
              <a:rPr lang="ru-RU" dirty="0" smtClean="0"/>
              <a:t>века.</a:t>
            </a:r>
          </a:p>
          <a:p>
            <a:pPr marL="0" indent="0" algn="just">
              <a:buNone/>
            </a:pPr>
            <a:r>
              <a:rPr lang="ru-RU" dirty="0"/>
              <a:t>В то время в Богородском </a:t>
            </a:r>
            <a:r>
              <a:rPr lang="ru-RU" dirty="0" smtClean="0"/>
              <a:t>уезде, </a:t>
            </a:r>
            <a:r>
              <a:rPr lang="ru-RU" dirty="0"/>
              <a:t>насчитывалось более 70 шелковых платочных </a:t>
            </a:r>
            <a:r>
              <a:rPr lang="ru-RU" dirty="0" smtClean="0"/>
              <a:t>фабрик. </a:t>
            </a:r>
            <a:r>
              <a:rPr lang="ru-RU" dirty="0"/>
              <a:t>Среди них и шелковая фабрика крестьянина села Павлово </a:t>
            </a:r>
            <a:r>
              <a:rPr lang="ru-RU" dirty="0" smtClean="0"/>
              <a:t>И. Д. Лабзина, которая впоследствии стала создавать неповторимые платки.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633" r="4085" b="12623"/>
          <a:stretch/>
        </p:blipFill>
        <p:spPr>
          <a:xfrm>
            <a:off x="6409398" y="1222216"/>
            <a:ext cx="2256108" cy="4511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8224" y="62373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4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dirty="0"/>
              <a:t>Павлопосадские узоры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3970784" cy="5565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Сейчас на фабрике работает 11 художников, каждый из которых создает свой неповторимый орнамент.</a:t>
            </a:r>
          </a:p>
          <a:p>
            <a:pPr marL="0" indent="0" algn="just">
              <a:buNone/>
            </a:pPr>
            <a:r>
              <a:rPr lang="ru-RU" dirty="0"/>
              <a:t>Художник создает </a:t>
            </a:r>
            <a:r>
              <a:rPr lang="ru-RU" dirty="0" err="1"/>
              <a:t>крок</a:t>
            </a:r>
            <a:r>
              <a:rPr lang="ru-RU" dirty="0"/>
              <a:t>. </a:t>
            </a:r>
            <a:r>
              <a:rPr lang="ru-RU" dirty="0" err="1"/>
              <a:t>Крок</a:t>
            </a:r>
            <a:r>
              <a:rPr lang="ru-RU" dirty="0"/>
              <a:t> — это рисунок, выполненный на ватмане гуашью. При этом изображается только та часть рисунка, которая в платке повторяется: четверть, половина, реже платок рисуется полностью.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74" y="908720"/>
            <a:ext cx="1944216" cy="2012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08720"/>
            <a:ext cx="1944216" cy="1944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20752"/>
            <a:ext cx="3867381" cy="29005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41197" y="624492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81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Павлопосадский орнамент: виды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2962672" cy="54932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У павлопосадских платков и шалей существует несколько видов рисунка:</a:t>
            </a:r>
          </a:p>
          <a:p>
            <a:r>
              <a:rPr lang="ru-RU" b="1" dirty="0" smtClean="0"/>
              <a:t>Русский</a:t>
            </a:r>
            <a:r>
              <a:rPr lang="ru-RU" dirty="0" smtClean="0"/>
              <a:t> – цветы и арки</a:t>
            </a:r>
          </a:p>
          <a:p>
            <a:r>
              <a:rPr lang="ru-RU" b="1" dirty="0" smtClean="0"/>
              <a:t>С добавлением </a:t>
            </a:r>
            <a:r>
              <a:rPr lang="ru-RU" dirty="0" smtClean="0"/>
              <a:t>восточных мотивов – «огурцов»</a:t>
            </a:r>
          </a:p>
          <a:p>
            <a:r>
              <a:rPr lang="ru-RU" b="1" dirty="0" err="1" smtClean="0"/>
              <a:t>Тематичекий</a:t>
            </a:r>
            <a:r>
              <a:rPr lang="ru-RU" dirty="0"/>
              <a:t> </a:t>
            </a:r>
            <a:r>
              <a:rPr lang="ru-RU" dirty="0" smtClean="0"/>
              <a:t>– городские </a:t>
            </a:r>
            <a:r>
              <a:rPr lang="ru-RU" dirty="0" err="1" smtClean="0"/>
              <a:t>достопримечате-льности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085136"/>
            <a:ext cx="1944216" cy="194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98848"/>
            <a:ext cx="1930504" cy="19305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38"/>
          <a:stretch/>
        </p:blipFill>
        <p:spPr>
          <a:xfrm>
            <a:off x="3522857" y="3068960"/>
            <a:ext cx="1985247" cy="18645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4"/>
          <a:stretch/>
        </p:blipFill>
        <p:spPr>
          <a:xfrm>
            <a:off x="5595115" y="3173432"/>
            <a:ext cx="1756481" cy="17600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480" y="5053526"/>
            <a:ext cx="1524000" cy="152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93" y="5128200"/>
            <a:ext cx="1449326" cy="14493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1934" r="28146" b="22298"/>
          <a:stretch/>
        </p:blipFill>
        <p:spPr>
          <a:xfrm>
            <a:off x="7524328" y="1096576"/>
            <a:ext cx="1065312" cy="42747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51596" y="6093296"/>
            <a:ext cx="123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9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31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Где используется павлопасад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4042792" cy="288032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Павлопасадский узор мы можем увидеть только на:</a:t>
            </a:r>
          </a:p>
          <a:p>
            <a:r>
              <a:rPr lang="ru-RU" dirty="0" smtClean="0"/>
              <a:t> шерстяных платках, шалях, шелковых платках, палантинах, скатертях, саржевых платках, кашне.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12736"/>
            <a:ext cx="2664296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84" y="3789040"/>
            <a:ext cx="1878192" cy="2019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483" y="3789040"/>
            <a:ext cx="1885525" cy="20505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5" y="3789040"/>
            <a:ext cx="2101549" cy="21751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2" t="5641" r="20578" b="11921"/>
          <a:stretch/>
        </p:blipFill>
        <p:spPr>
          <a:xfrm>
            <a:off x="7236296" y="978060"/>
            <a:ext cx="1332148" cy="4951407"/>
          </a:xfrm>
          <a:prstGeom prst="rect">
            <a:avLst/>
          </a:prstGeom>
        </p:spPr>
      </p:pic>
      <p:sp>
        <p:nvSpPr>
          <p:cNvPr id="9" name="TextBox 8">
            <a:hlinkClick r:id="rId7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7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7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dirty="0" smtClean="0"/>
              <a:t>Городецкая 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4690864" cy="563724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После упадка, пережитого промыслами в начале XX века и почти полного прекращения их деятельности в Первую мировую войну, возрождение было делом сложным. 1930-е годы организуются </a:t>
            </a:r>
            <a:r>
              <a:rPr lang="ru-RU" dirty="0" smtClean="0"/>
              <a:t>обще-</a:t>
            </a:r>
            <a:r>
              <a:rPr lang="ru-RU" dirty="0" err="1" smtClean="0"/>
              <a:t>ственные</a:t>
            </a:r>
            <a:r>
              <a:rPr lang="ru-RU" dirty="0" smtClean="0"/>
              <a:t> художественные </a:t>
            </a:r>
            <a:r>
              <a:rPr lang="ru-RU" dirty="0"/>
              <a:t>мастерские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В 1937 году мастера, стремившиеся возродить промысел, организовали в деревне </a:t>
            </a:r>
            <a:r>
              <a:rPr lang="ru-RU" dirty="0" err="1"/>
              <a:t>Курцево</a:t>
            </a:r>
            <a:r>
              <a:rPr lang="ru-RU" dirty="0"/>
              <a:t> </a:t>
            </a:r>
            <a:r>
              <a:rPr lang="ru-RU" dirty="0" smtClean="0"/>
              <a:t>мастерскую.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1" b="22444"/>
          <a:stretch/>
        </p:blipFill>
        <p:spPr>
          <a:xfrm>
            <a:off x="5220072" y="980728"/>
            <a:ext cx="3429000" cy="190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6" b="8186"/>
          <a:stretch/>
        </p:blipFill>
        <p:spPr>
          <a:xfrm>
            <a:off x="5667722" y="2860576"/>
            <a:ext cx="2578596" cy="21595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6" r="31100" b="39334"/>
          <a:stretch/>
        </p:blipFill>
        <p:spPr>
          <a:xfrm>
            <a:off x="5238152" y="4509120"/>
            <a:ext cx="1242432" cy="20802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80584" y="6237312"/>
            <a:ext cx="1765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2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/>
              <a:t>Городецкая роспись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3970784" cy="54932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Городецкая роспись — русский народный художественный промысел. Существует с середины XIX в. в районе г. Городец. Яркая, лаконичная городецкая роспись (жанровые сцены, фигурки коней, петухов, цветочные узоры), выполненная свободным мазком с белой и черной графической </a:t>
            </a:r>
            <a:r>
              <a:rPr lang="ru-RU" dirty="0" smtClean="0"/>
              <a:t>обводкой.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7011"/>
          <a:stretch/>
        </p:blipFill>
        <p:spPr>
          <a:xfrm>
            <a:off x="4427984" y="1037908"/>
            <a:ext cx="225552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67" b="22744"/>
          <a:stretch/>
        </p:blipFill>
        <p:spPr>
          <a:xfrm>
            <a:off x="4529708" y="4286592"/>
            <a:ext cx="3429000" cy="1950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1" r="32999"/>
          <a:stretch/>
        </p:blipFill>
        <p:spPr>
          <a:xfrm>
            <a:off x="7164288" y="1196752"/>
            <a:ext cx="113157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72200" y="632120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используется городецкая 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13967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Городецкую роспись мы </a:t>
            </a:r>
            <a:r>
              <a:rPr lang="ru-RU" dirty="0"/>
              <a:t>можем увидеть на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Иконах, кухонной утвари, шкатулках, подставках, панно, фасадах, игрушках и сувенирах.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08" y="2924944"/>
            <a:ext cx="342900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3429000" cy="3429000"/>
          </a:xfrm>
          <a:prstGeom prst="rect">
            <a:avLst/>
          </a:prstGeom>
        </p:spPr>
      </p:pic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Жостово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4690864" cy="54932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История Жостовского промысла восходит к началу ХIХ века, когда в ряде </a:t>
            </a:r>
            <a:r>
              <a:rPr lang="ru-RU" dirty="0" smtClean="0"/>
              <a:t>подмосковных </a:t>
            </a:r>
            <a:r>
              <a:rPr lang="ru-RU" dirty="0"/>
              <a:t>сел и деревень бывшей Троицкой волости </a:t>
            </a:r>
            <a:r>
              <a:rPr lang="ru-RU" dirty="0" smtClean="0"/>
              <a:t>– </a:t>
            </a:r>
            <a:r>
              <a:rPr lang="ru-RU" dirty="0"/>
              <a:t>Жостово, Осташково, Хлебниково, Троицком - возникли мастерские по изготовлению расписных лакированных изделий из папье-маше. Возникновение жостовского расписного подноса связывается с фамилией братьев Вишняковых.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52736"/>
            <a:ext cx="3340596" cy="26724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r="6259"/>
          <a:stretch/>
        </p:blipFill>
        <p:spPr>
          <a:xfrm>
            <a:off x="5430954" y="3861048"/>
            <a:ext cx="2918832" cy="2576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59492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7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Жостовская 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5698976" cy="31683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Технология изготовления и росписи: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Изготовление подносов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Подготовка </a:t>
            </a:r>
            <a:r>
              <a:rPr lang="ru-RU" b="1" dirty="0"/>
              <a:t>под </a:t>
            </a:r>
            <a:r>
              <a:rPr lang="ru-RU" b="1" dirty="0" smtClean="0"/>
              <a:t>роспись</a:t>
            </a:r>
          </a:p>
          <a:p>
            <a:pPr marL="457200" indent="-457200">
              <a:buAutoNum type="arabicPeriod"/>
            </a:pPr>
            <a:r>
              <a:rPr lang="ru-RU" b="1" dirty="0"/>
              <a:t>Художественная роспись: </a:t>
            </a:r>
            <a:r>
              <a:rPr lang="ru-RU" b="1" dirty="0" err="1" smtClean="0"/>
              <a:t>Замалевка</a:t>
            </a:r>
            <a:r>
              <a:rPr lang="ru-RU" b="1" dirty="0"/>
              <a:t>, </a:t>
            </a:r>
            <a:r>
              <a:rPr lang="ru-RU" b="1" dirty="0" smtClean="0"/>
              <a:t>Выправка</a:t>
            </a:r>
          </a:p>
          <a:p>
            <a:pPr marL="457200" indent="-457200">
              <a:buAutoNum type="arabicPeriod"/>
            </a:pPr>
            <a:r>
              <a:rPr lang="ru-RU" b="1" dirty="0"/>
              <a:t>Нанесение </a:t>
            </a:r>
            <a:r>
              <a:rPr lang="ru-RU" b="1" dirty="0" smtClean="0"/>
              <a:t>орнамента</a:t>
            </a:r>
          </a:p>
          <a:p>
            <a:pPr marL="457200" indent="-457200">
              <a:buAutoNum type="arabicPeriod"/>
            </a:pPr>
            <a:r>
              <a:rPr lang="ru-RU" b="1" dirty="0"/>
              <a:t>Отделка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69" y="1412776"/>
            <a:ext cx="3064492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5"/>
          <a:stretch/>
        </p:blipFill>
        <p:spPr>
          <a:xfrm>
            <a:off x="971600" y="4103320"/>
            <a:ext cx="3747518" cy="220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8218" y="3291065"/>
            <a:ext cx="2474560" cy="36145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0192" y="6453336"/>
            <a:ext cx="218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85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/>
              <a:t>Где </a:t>
            </a:r>
            <a:r>
              <a:rPr lang="ru-RU" dirty="0" smtClean="0"/>
              <a:t>используется жостово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4978896" cy="208823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Жостовская роспись чаще всего встречается на подносах, но рисунки жостово печатают как на одежде, так и на посуде и футлярах.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324" y="1060976"/>
            <a:ext cx="2520280" cy="1878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9" r="6109"/>
          <a:stretch/>
        </p:blipFill>
        <p:spPr>
          <a:xfrm>
            <a:off x="539552" y="2878688"/>
            <a:ext cx="3376120" cy="33586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673" y="2878688"/>
            <a:ext cx="4227932" cy="3358624"/>
          </a:xfrm>
          <a:prstGeom prst="rect">
            <a:avLst/>
          </a:prstGeom>
        </p:spPr>
      </p:pic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1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634082"/>
          </a:xfrm>
        </p:spPr>
        <p:txBody>
          <a:bodyPr/>
          <a:lstStyle/>
          <a:p>
            <a:pPr algn="ctr"/>
            <a:r>
              <a:rPr lang="ru-RU" dirty="0" smtClean="0"/>
              <a:t>Хохлома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5194920" cy="54212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b="1" dirty="0" smtClean="0"/>
              <a:t>Хохлома – это </a:t>
            </a:r>
            <a:r>
              <a:rPr lang="ru-RU" sz="2600" dirty="0" smtClean="0"/>
              <a:t>яркое </a:t>
            </a:r>
            <a:r>
              <a:rPr lang="ru-RU" sz="2600" dirty="0"/>
              <a:t>самобытное явление русского народного декоративно-прикладного искусства. Этот традиционный художественный промысел возник в XVII веке в Нижегородской губернии и получил свое название от крупного торгового села Хохлома, куда на торги свозились все деревянные изделия</a:t>
            </a:r>
            <a:r>
              <a:rPr lang="ru-RU" sz="2600" dirty="0" smtClean="0"/>
              <a:t>.</a:t>
            </a:r>
          </a:p>
          <a:p>
            <a:pPr marL="0" indent="0" algn="just">
              <a:buNone/>
            </a:pPr>
            <a:r>
              <a:rPr lang="ru-RU" sz="2600" dirty="0"/>
              <a:t>Изначально хохломская посуда изготавливалась при монастырях и предназначалась для царского двора.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196752"/>
            <a:ext cx="2776450" cy="17908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7" r="8157"/>
          <a:stretch/>
        </p:blipFill>
        <p:spPr>
          <a:xfrm>
            <a:off x="5724128" y="3284984"/>
            <a:ext cx="2863316" cy="2297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0841" y="6196662"/>
            <a:ext cx="207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3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/>
              <a:t>Хохломская роспись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6059016" cy="5565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В 1916г. </a:t>
            </a:r>
            <a:r>
              <a:rPr lang="ru-RU" dirty="0" smtClean="0"/>
              <a:t>была </a:t>
            </a:r>
            <a:r>
              <a:rPr lang="ru-RU" dirty="0"/>
              <a:t>открыта Школа художественной обработки дерева, первые выпускники которой </a:t>
            </a:r>
            <a:r>
              <a:rPr lang="ru-RU" dirty="0" smtClean="0"/>
              <a:t>организовали </a:t>
            </a:r>
            <a:r>
              <a:rPr lang="ru-RU" dirty="0"/>
              <a:t>небольшую артель (1931г.), переросшую впоследствии в </a:t>
            </a:r>
            <a:r>
              <a:rPr lang="ru-RU" dirty="0" smtClean="0"/>
              <a:t>производственное </a:t>
            </a:r>
            <a:r>
              <a:rPr lang="ru-RU" dirty="0"/>
              <a:t>объединение Ордена «Знак Почета» «Хохломская Роспись</a:t>
            </a:r>
            <a:r>
              <a:rPr lang="ru-RU" dirty="0" smtClean="0"/>
              <a:t>».</a:t>
            </a:r>
          </a:p>
          <a:p>
            <a:pPr marL="0" indent="0" algn="just">
              <a:buNone/>
            </a:pPr>
            <a:r>
              <a:rPr lang="ru-RU" dirty="0"/>
              <a:t>Отработанная веками оригинальная технология золочения деревянных изделий, пришедшая из иконописи, практически без изменений сохранилась до настоящего времени. Она включает в себя пять основных операций. Прежде чем стать «золотым», деревянное изделие бывает похожим </a:t>
            </a:r>
            <a:br>
              <a:rPr lang="ru-RU" dirty="0"/>
            </a:br>
            <a:r>
              <a:rPr lang="ru-RU" dirty="0"/>
              <a:t>на «глиняное» и «серебряное».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616" y="916816"/>
            <a:ext cx="1909014" cy="1936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6"/>
          <a:stretch/>
        </p:blipFill>
        <p:spPr>
          <a:xfrm>
            <a:off x="6607616" y="2852936"/>
            <a:ext cx="1909014" cy="1796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051" y="4869160"/>
            <a:ext cx="1296144" cy="14396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25919" y="637378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52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Где </a:t>
            </a:r>
            <a:r>
              <a:rPr lang="ru-RU" dirty="0" smtClean="0"/>
              <a:t>используется хохлома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3682752" cy="563724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Орнамент гжели мы можем увидеть </a:t>
            </a:r>
            <a:r>
              <a:rPr lang="ru-RU" dirty="0" smtClean="0"/>
              <a:t>на:</a:t>
            </a:r>
          </a:p>
          <a:p>
            <a:pPr marL="0" indent="0">
              <a:buNone/>
            </a:pPr>
            <a:r>
              <a:rPr lang="ru-RU" dirty="0" smtClean="0"/>
              <a:t>Посуде, украшениях, шкатулках, мебели, часах, металлических изделиях, фарфоровых изделиях, игрушках, матрёшках, новогодних игрушках, иконах, одежде, бейсбольных битах, гвоздях, лопатах, касках, топорах, пилах и на многом другом.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08720"/>
            <a:ext cx="1997204" cy="1997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32" y="1052736"/>
            <a:ext cx="2429252" cy="24292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452" y="3140968"/>
            <a:ext cx="1584176" cy="1584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2" r="25445"/>
          <a:stretch/>
        </p:blipFill>
        <p:spPr>
          <a:xfrm>
            <a:off x="7282464" y="3140968"/>
            <a:ext cx="1336928" cy="24715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2" t="32562" r="6229" b="4448"/>
          <a:stretch/>
        </p:blipFill>
        <p:spPr>
          <a:xfrm>
            <a:off x="4828004" y="4581128"/>
            <a:ext cx="2480300" cy="1777381"/>
          </a:xfrm>
          <a:prstGeom prst="rect">
            <a:avLst/>
          </a:prstGeom>
        </p:spPr>
      </p:pic>
      <p:sp>
        <p:nvSpPr>
          <p:cNvPr id="9" name="TextBox 8">
            <a:hlinkClick r:id="rId7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7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/>
          <a:lstStyle/>
          <a:p>
            <a:pPr algn="ctr"/>
            <a:r>
              <a:rPr lang="ru-RU" dirty="0" smtClean="0"/>
              <a:t>Гжель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4762872" cy="54006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Издавна Гжель славилась своими глинами. Широкая добыча разных сортов глины велась здесь с середины XVII </a:t>
            </a:r>
            <a:r>
              <a:rPr lang="ru-RU" dirty="0" smtClean="0"/>
              <a:t>века.</a:t>
            </a:r>
          </a:p>
          <a:p>
            <a:pPr marL="0" indent="0" algn="just">
              <a:buNone/>
            </a:pPr>
            <a:r>
              <a:rPr lang="ru-RU" dirty="0" smtClean="0"/>
              <a:t>Сначала посуда была обычная обожжённая, белого цвета и без росписи.</a:t>
            </a:r>
          </a:p>
          <a:p>
            <a:pPr marL="0" indent="0" algn="just">
              <a:buNone/>
            </a:pPr>
            <a:r>
              <a:rPr lang="ru-RU" dirty="0"/>
              <a:t>С середины XVIII в. гжельские мастера освоили технику майолики, позволяющую изготовлять посуду с многоцветной росписью по белой </a:t>
            </a:r>
            <a:r>
              <a:rPr lang="ru-RU" dirty="0" smtClean="0"/>
              <a:t>эмали.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268760"/>
            <a:ext cx="3168352" cy="2112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96" y="3573016"/>
            <a:ext cx="3168352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6000" y="62414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36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pPr algn="ctr"/>
            <a:r>
              <a:rPr lang="ru-RU" dirty="0" smtClean="0"/>
              <a:t>Гжелевская роспись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542121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Рисунки гжель — это сюжеты из народной жизни прошлого — катание на санях, масленица, жанровые сценки, сказочные персонажи, растительные орнаменты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852936"/>
            <a:ext cx="3102275" cy="3607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995424"/>
            <a:ext cx="2438400" cy="3322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342" y="2852936"/>
            <a:ext cx="2549204" cy="3534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64288" y="6387832"/>
            <a:ext cx="150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5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04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/>
          <a:lstStyle/>
          <a:p>
            <a:pPr algn="ctr"/>
            <a:r>
              <a:rPr lang="ru-RU" dirty="0" smtClean="0"/>
              <a:t>Где используется гжель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40409"/>
            <a:ext cx="8219256" cy="252028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Орнамент гжели мы можем увидеть на:</a:t>
            </a:r>
          </a:p>
          <a:p>
            <a:pPr marL="0" indent="0" algn="just">
              <a:buNone/>
            </a:pPr>
            <a:r>
              <a:rPr lang="ru-RU" dirty="0" smtClean="0"/>
              <a:t>Вазах, фигурках, статуэтках, подсвечниках, картинах, иконах, предметах для сервировки стола, чайных сервизах, самоварах, шахматах, шкатулках, штофах. Также рисунок печатают на футболках, тетрадках, ручках и другом.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88681"/>
            <a:ext cx="227838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7809"/>
          <a:stretch/>
        </p:blipFill>
        <p:spPr>
          <a:xfrm>
            <a:off x="3017521" y="3156002"/>
            <a:ext cx="2240280" cy="35133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464" y="4383360"/>
            <a:ext cx="2286000" cy="2286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12" y="5195385"/>
            <a:ext cx="1219200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5" b="50305"/>
          <a:stretch/>
        </p:blipFill>
        <p:spPr>
          <a:xfrm>
            <a:off x="5349240" y="3029777"/>
            <a:ext cx="2743200" cy="1371600"/>
          </a:xfrm>
          <a:prstGeom prst="rect">
            <a:avLst/>
          </a:prstGeom>
        </p:spPr>
      </p:pic>
      <p:sp>
        <p:nvSpPr>
          <p:cNvPr id="14" name="TextBox 13">
            <a:hlinkClick r:id="rId7" action="ppaction://hlinksldjump"/>
          </p:cNvPr>
          <p:cNvSpPr txBox="1"/>
          <p:nvPr/>
        </p:nvSpPr>
        <p:spPr>
          <a:xfrm>
            <a:off x="6156176" y="63000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7" action="ppaction://hlinksldjump"/>
              </a:rPr>
              <a:t>Назад к орнаментам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47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91264" cy="5709248"/>
          </a:xfrm>
        </p:spPr>
        <p:txBody>
          <a:bodyPr/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Вот мы познакомились с вами с различными орнаментами, теперь поиграем с вами в </a:t>
            </a:r>
            <a:r>
              <a:rPr lang="ru-RU" b="1" dirty="0" smtClean="0"/>
              <a:t>УГАДАЙКУ.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Правила простые: узнали что за орнамент – поднимаем руку. Кто первый поднял руку – разгадывает. Если он ответил не правильно, то </a:t>
            </a:r>
            <a:r>
              <a:rPr lang="ru-RU" dirty="0"/>
              <a:t>отгадывает следующий.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200" b="1" dirty="0" smtClean="0">
                <a:hlinkClick r:id="rId2" action="ppaction://hlinksldjump"/>
              </a:rPr>
              <a:t>Итак начнем!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5029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381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Вопрос 1</a:t>
            </a:r>
            <a:br>
              <a:rPr lang="ru-RU" dirty="0" smtClean="0"/>
            </a:br>
            <a:r>
              <a:rPr lang="ru-RU" dirty="0" smtClean="0"/>
              <a:t>Как называется этот орнамент/роспись?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6272095" cy="4773612"/>
          </a:xfrm>
        </p:spPr>
      </p:pic>
      <p:sp>
        <p:nvSpPr>
          <p:cNvPr id="6" name="TextBox 5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6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2</a:t>
            </a:r>
            <a:br>
              <a:rPr lang="ru-RU" dirty="0"/>
            </a:br>
            <a:r>
              <a:rPr lang="ru-RU" dirty="0"/>
              <a:t>Как называется этот орнамент/роспись?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044" y="1636712"/>
            <a:ext cx="6400800" cy="4800600"/>
          </a:xfrm>
        </p:spPr>
      </p:pic>
      <p:sp>
        <p:nvSpPr>
          <p:cNvPr id="5" name="TextBox 4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4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3</a:t>
            </a:r>
            <a:br>
              <a:rPr lang="ru-RU" dirty="0"/>
            </a:br>
            <a:r>
              <a:rPr lang="ru-RU" dirty="0"/>
              <a:t>Как называется этот орнамент/роспись?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956" y="1804352"/>
            <a:ext cx="6096000" cy="4465320"/>
          </a:xfrm>
        </p:spPr>
      </p:pic>
      <p:sp>
        <p:nvSpPr>
          <p:cNvPr id="5" name="TextBox 4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16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4</a:t>
            </a:r>
            <a:br>
              <a:rPr lang="ru-RU" dirty="0"/>
            </a:br>
            <a:r>
              <a:rPr lang="ru-RU" dirty="0"/>
              <a:t>Как </a:t>
            </a:r>
            <a:r>
              <a:rPr lang="ru-RU" dirty="0" smtClean="0"/>
              <a:t>называются эти орнаменты?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3528392" cy="470452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660" y="1916832"/>
            <a:ext cx="3528392" cy="382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7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5</a:t>
            </a:r>
            <a:br>
              <a:rPr lang="ru-RU" dirty="0"/>
            </a:br>
            <a:r>
              <a:rPr lang="ru-RU" dirty="0"/>
              <a:t>Как называется этот орнамент/роспись?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4123"/>
          <a:stretch/>
        </p:blipFill>
        <p:spPr>
          <a:xfrm>
            <a:off x="1619672" y="1556792"/>
            <a:ext cx="5889158" cy="4887848"/>
          </a:xfrm>
        </p:spPr>
      </p:pic>
      <p:sp>
        <p:nvSpPr>
          <p:cNvPr id="5" name="TextBox 4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94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6</a:t>
            </a:r>
            <a:br>
              <a:rPr lang="ru-RU" dirty="0"/>
            </a:br>
            <a:r>
              <a:rPr lang="ru-RU" dirty="0"/>
              <a:t>Как называется этот орнамент/роспись?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44" y="1600200"/>
            <a:ext cx="4873625" cy="4873625"/>
          </a:xfrm>
        </p:spPr>
      </p:pic>
      <p:sp>
        <p:nvSpPr>
          <p:cNvPr id="6" name="TextBox 5"/>
          <p:cNvSpPr txBox="1"/>
          <p:nvPr/>
        </p:nvSpPr>
        <p:spPr>
          <a:xfrm>
            <a:off x="6985168" y="629072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 7</a:t>
            </a:r>
            <a:br>
              <a:rPr lang="ru-RU" dirty="0"/>
            </a:br>
            <a:r>
              <a:rPr lang="ru-RU" dirty="0"/>
              <a:t>Как называется этот орнамент/роспись?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192688" cy="4141360"/>
          </a:xfrm>
        </p:spPr>
      </p:pic>
      <p:sp>
        <p:nvSpPr>
          <p:cNvPr id="5" name="TextBox 4"/>
          <p:cNvSpPr txBox="1"/>
          <p:nvPr/>
        </p:nvSpPr>
        <p:spPr>
          <a:xfrm>
            <a:off x="5004048" y="61653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3" action="ppaction://hlinksldjump"/>
              </a:rPr>
              <a:t>Узнать ответы!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4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/>
          <a:lstStyle/>
          <a:p>
            <a:pPr algn="ctr"/>
            <a:r>
              <a:rPr lang="ru-RU" dirty="0" smtClean="0"/>
              <a:t>Ответы на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1. Пермогорская роспись</a:t>
            </a:r>
          </a:p>
          <a:p>
            <a:r>
              <a:rPr lang="ru-RU" dirty="0" smtClean="0"/>
              <a:t>2. Жостовская роспись</a:t>
            </a:r>
          </a:p>
          <a:p>
            <a:r>
              <a:rPr lang="ru-RU" dirty="0" smtClean="0"/>
              <a:t>3. Гжелевская роспись</a:t>
            </a:r>
          </a:p>
          <a:p>
            <a:r>
              <a:rPr lang="ru-RU" dirty="0" smtClean="0"/>
              <a:t>4. Павлопосадские узоры</a:t>
            </a:r>
          </a:p>
          <a:p>
            <a:r>
              <a:rPr lang="ru-RU" dirty="0" smtClean="0"/>
              <a:t>5. Городецкая роспись</a:t>
            </a:r>
          </a:p>
          <a:p>
            <a:r>
              <a:rPr lang="ru-RU" dirty="0" smtClean="0"/>
              <a:t>6. Мезенская роспись</a:t>
            </a:r>
          </a:p>
          <a:p>
            <a:r>
              <a:rPr lang="ru-RU" dirty="0" smtClean="0"/>
              <a:t>7. Хохломская роспись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56792"/>
            <a:ext cx="2939069" cy="3156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62"/>
          <a:stretch/>
        </p:blipFill>
        <p:spPr>
          <a:xfrm>
            <a:off x="2123728" y="5181600"/>
            <a:ext cx="4410400" cy="11351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0272" y="631678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rId4" action="ppaction://hlinksldjump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3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8208912" cy="544981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О</a:t>
            </a:r>
            <a:r>
              <a:rPr lang="ru-RU" dirty="0" smtClean="0"/>
              <a:t>форми </a:t>
            </a:r>
            <a:r>
              <a:rPr lang="ru-RU" dirty="0" smtClean="0"/>
              <a:t>открытку для подарка: нарисуй </a:t>
            </a:r>
            <a:r>
              <a:rPr lang="ru-RU" dirty="0" smtClean="0"/>
              <a:t>красивый</a:t>
            </a:r>
          </a:p>
          <a:p>
            <a:pPr marL="0" indent="0" algn="just">
              <a:buNone/>
            </a:pPr>
            <a:r>
              <a:rPr lang="ru-RU" u="sng" dirty="0" smtClean="0">
                <a:solidFill>
                  <a:srgbClr val="FF0000"/>
                </a:solidFill>
              </a:rPr>
              <a:t>Русский</a:t>
            </a:r>
            <a:r>
              <a:rPr lang="ru-RU" dirty="0" smtClean="0"/>
              <a:t>  </a:t>
            </a:r>
            <a:r>
              <a:rPr lang="ru-RU" dirty="0" smtClean="0"/>
              <a:t>орнамент, а внутри напиши пожелание!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609329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hlinkClick r:id="" action="ppaction://noaction"/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2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388</TotalTime>
  <Words>990</Words>
  <Application>Microsoft Office PowerPoint</Application>
  <PresentationFormat>Экран (4:3)</PresentationFormat>
  <Paragraphs>133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Эркер</vt:lpstr>
      <vt:lpstr>Презентация PowerPoint</vt:lpstr>
      <vt:lpstr>Русские народные орнаменты и      росписи</vt:lpstr>
      <vt:lpstr>Дорогие ребята!</vt:lpstr>
      <vt:lpstr>Презентация PowerPoint</vt:lpstr>
      <vt:lpstr>Презентация PowerPoint</vt:lpstr>
      <vt:lpstr>Пермогорская роспись</vt:lpstr>
      <vt:lpstr>Где используется пермогорская роспись</vt:lpstr>
      <vt:lpstr>Мезенская роспись</vt:lpstr>
      <vt:lpstr>Где используется мезенская роспись</vt:lpstr>
      <vt:lpstr>Павлопосадские узоры</vt:lpstr>
      <vt:lpstr>Павлопосадские узоры</vt:lpstr>
      <vt:lpstr>Павлопосадский орнамент: виды</vt:lpstr>
      <vt:lpstr>Где используется павлопасад</vt:lpstr>
      <vt:lpstr>Городецкая роспись</vt:lpstr>
      <vt:lpstr>Городецкая роспись</vt:lpstr>
      <vt:lpstr>Где используется городецкая роспись</vt:lpstr>
      <vt:lpstr>Жостово</vt:lpstr>
      <vt:lpstr>Жостовская роспись</vt:lpstr>
      <vt:lpstr>Где используется жостово</vt:lpstr>
      <vt:lpstr>Хохлома</vt:lpstr>
      <vt:lpstr>Хохломская роспись</vt:lpstr>
      <vt:lpstr>Где используется хохлома</vt:lpstr>
      <vt:lpstr>Гжель</vt:lpstr>
      <vt:lpstr>Гжелевская роспись</vt:lpstr>
      <vt:lpstr>Где используется гжель</vt:lpstr>
      <vt:lpstr>Презентация PowerPoint</vt:lpstr>
      <vt:lpstr>Вопрос 1 Как называется этот орнамент/роспись?</vt:lpstr>
      <vt:lpstr>Вопрос 2 Как называется этот орнамент/роспись?</vt:lpstr>
      <vt:lpstr>Вопрос 3 Как называется этот орнамент/роспись?</vt:lpstr>
      <vt:lpstr>Вопрос 4 Как называются эти орнаменты?</vt:lpstr>
      <vt:lpstr>Вопрос 5 Как называется этот орнамент/роспись?</vt:lpstr>
      <vt:lpstr>Вопрос 6 Как называется этот орнамент/роспись?</vt:lpstr>
      <vt:lpstr>Вопрос 7 Как называется этот орнамент/роспись?</vt:lpstr>
      <vt:lpstr>Ответы на вопросы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Olesya Nishchuk</dc:creator>
  <cp:lastModifiedBy>Пользователь Windows</cp:lastModifiedBy>
  <cp:revision>46</cp:revision>
  <dcterms:created xsi:type="dcterms:W3CDTF">2015-05-05T17:54:11Z</dcterms:created>
  <dcterms:modified xsi:type="dcterms:W3CDTF">2020-05-15T21:25:06Z</dcterms:modified>
</cp:coreProperties>
</file>